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74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79" r:id="rId21"/>
    <p:sldId id="280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2.emf"/><Relationship Id="rId4" Type="http://schemas.openxmlformats.org/officeDocument/2006/relationships/package" Target="../embeddings/_________Microsoft_Word6.docx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_________Microsoft_Word1.docx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2.bin"/><Relationship Id="rId7" Type="http://schemas.openxmlformats.org/officeDocument/2006/relationships/package" Target="../embeddings/_________Microsoft_Word3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package" Target="../embeddings/_________Microsoft_Word2.docx"/><Relationship Id="rId9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package" Target="../embeddings/_________Microsoft_Word4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emf"/><Relationship Id="rId5" Type="http://schemas.openxmlformats.org/officeDocument/2006/relationships/package" Target="../embeddings/_________Microsoft_Word5.docx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Результаты Всероссийских проверочных работ </a:t>
            </a:r>
            <a:r>
              <a:rPr lang="ru-RU" b="1" dirty="0" smtClean="0"/>
              <a:t>2018 года</a:t>
            </a:r>
            <a:r>
              <a:rPr lang="ru-RU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 4-х классах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157192"/>
            <a:ext cx="5112568" cy="1080120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 методист по начальному обучению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683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799819"/>
            <a:ext cx="8712968" cy="4827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Минимальный балл набрали-5 учеников  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МБОУ </a:t>
            </a: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«Рыбно-Слободская СОШ№2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                МБОУ </a:t>
            </a: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«Рыбно-Слободская гимназия№1»:</a:t>
            </a:r>
            <a:endParaRPr lang="ru-RU" sz="1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1 балл (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Фахрутдинов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Расуль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, 4В),                                5 баллов (Моисеев Илья, 4В)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3 балла (Хасанова Шахида, 4 В), 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3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балла (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Зинатуллина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Э., 4В), 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4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балла (Шамсутдинов Саид-Ахмад, 4Б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).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                 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На «5»-  80   чел.</a:t>
            </a:r>
            <a:endParaRPr lang="ru-RU" b="1" dirty="0"/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                  На «4»-  84  чел.               </a:t>
            </a:r>
            <a:endParaRPr lang="ru-RU" b="1" dirty="0"/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                  На «3»-  51  чел.</a:t>
            </a:r>
            <a:endParaRPr lang="ru-RU" b="1" dirty="0"/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                  На «2»-   5   чел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b="1" dirty="0"/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                       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ЗУН   по МАТЕМАТИКЕ: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                  Успеваемость- 99,6 %</a:t>
            </a:r>
            <a:endParaRPr lang="ru-RU" b="1" dirty="0"/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                  Качество- 79,5%</a:t>
            </a:r>
            <a:endParaRPr lang="ru-RU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29183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23529" y="899380"/>
            <a:ext cx="856895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Выполнение заданий по ОО (в % от числа участников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2916238"/>
            <a:ext cx="219075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95425" y="33734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185076"/>
              </p:ext>
            </p:extLst>
          </p:nvPr>
        </p:nvGraphicFramePr>
        <p:xfrm>
          <a:off x="395537" y="1237934"/>
          <a:ext cx="8640960" cy="28896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7627"/>
                <a:gridCol w="48491"/>
                <a:gridCol w="1857190"/>
                <a:gridCol w="753035"/>
                <a:gridCol w="72008"/>
                <a:gridCol w="419840"/>
                <a:gridCol w="366142"/>
                <a:gridCol w="366142"/>
                <a:gridCol w="512599"/>
                <a:gridCol w="439371"/>
                <a:gridCol w="439371"/>
                <a:gridCol w="512599"/>
                <a:gridCol w="366142"/>
                <a:gridCol w="366142"/>
                <a:gridCol w="366142"/>
                <a:gridCol w="388539"/>
                <a:gridCol w="309312"/>
                <a:gridCol w="310134"/>
                <a:gridCol w="310134"/>
              </a:tblGrid>
              <a:tr h="314038">
                <a:tc rowSpan="2" gridSpan="3"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ОО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9525" algn="ctr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уч.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5(1)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5(2)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6(1)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6(2)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9(1)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9(2)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6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</a:tr>
              <a:tr h="412169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 gridSpan="2"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</a:tr>
              <a:tr h="376619">
                <a:tc gridSpan="19"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8650">
                <a:tc rowSpan="2">
                  <a:txBody>
                    <a:bodyPr/>
                    <a:lstStyle/>
                    <a:p>
                      <a:pPr marL="9525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 gridSpan="2">
                  <a:txBody>
                    <a:bodyPr/>
                    <a:lstStyle/>
                    <a:p>
                      <a:pPr marL="9525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Республика Татарстан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38910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</a:tr>
              <a:tr h="13181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9525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9525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Рыбно-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Слободский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</a:tr>
            </a:tbl>
          </a:graphicData>
        </a:graphic>
      </p:graphicFrame>
      <p:pic>
        <p:nvPicPr>
          <p:cNvPr id="6148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2916238"/>
            <a:ext cx="219075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183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124744"/>
            <a:ext cx="8064896" cy="3935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Анализ результатов выполнения ВПР позволил выделить несколько недостатков</a:t>
            </a:r>
            <a:r>
              <a:rPr lang="ru-RU" b="1" u="sng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в подготовке выпускников начальной школы по математике.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buFont typeface="Wingdings"/>
              <a:buChar char=""/>
            </a:pPr>
            <a:r>
              <a:rPr lang="ru-RU" sz="2000" dirty="0">
                <a:latin typeface="Times New Roman"/>
                <a:ea typeface="Calibri"/>
              </a:rPr>
              <a:t>Неумение выполнять построение геометрических фигур с заданными измерениями</a:t>
            </a:r>
            <a:endParaRPr lang="ru-RU" sz="2000" dirty="0"/>
          </a:p>
          <a:p>
            <a:pPr marL="342900" lvl="0" indent="-342900">
              <a:buFont typeface="Wingdings"/>
              <a:buChar char=""/>
            </a:pPr>
            <a:r>
              <a:rPr lang="ru-RU" sz="2000" dirty="0">
                <a:latin typeface="Times New Roman"/>
                <a:ea typeface="Calibri"/>
              </a:rPr>
              <a:t>Неумение приводить решение задачи к заданному вопросу</a:t>
            </a:r>
            <a:endParaRPr lang="ru-RU" sz="2000" dirty="0"/>
          </a:p>
          <a:p>
            <a:pPr marL="342900" lvl="0" indent="-342900">
              <a:buFont typeface="Wingdings"/>
              <a:buChar char=""/>
            </a:pPr>
            <a:r>
              <a:rPr lang="ru-RU" sz="2000" dirty="0">
                <a:latin typeface="Times New Roman"/>
                <a:ea typeface="Calibri"/>
              </a:rPr>
              <a:t>Недостаточно развиты основы пространственного воображения</a:t>
            </a:r>
            <a:endParaRPr lang="ru-RU" sz="2000" dirty="0"/>
          </a:p>
          <a:p>
            <a:pPr marL="342900" lvl="0" indent="-342900">
              <a:buFont typeface="Wingdings"/>
              <a:buChar char=""/>
            </a:pPr>
            <a:r>
              <a:rPr lang="ru-RU" sz="2000" dirty="0">
                <a:latin typeface="Times New Roman"/>
                <a:ea typeface="Calibri"/>
              </a:rPr>
              <a:t>Сложность в установке зависимости между величинами, представленными в задаче, планировании хода решения задачи, выбора и объяснения выбора действий</a:t>
            </a:r>
            <a:endParaRPr lang="ru-RU" sz="2000" dirty="0"/>
          </a:p>
          <a:p>
            <a:pPr marL="342900" lvl="0" indent="-342900">
              <a:buFont typeface="Wingdings"/>
              <a:buChar char=""/>
            </a:pPr>
            <a:r>
              <a:rPr lang="ru-RU" sz="2000" dirty="0">
                <a:latin typeface="Times New Roman"/>
                <a:ea typeface="Calibri"/>
              </a:rPr>
              <a:t>Мало отработано умение анализировать информацию, заданную в таблице</a:t>
            </a:r>
            <a:endParaRPr lang="ru-RU" sz="2000" dirty="0"/>
          </a:p>
          <a:p>
            <a:pPr marL="342900" lvl="0" indent="-342900">
              <a:buFont typeface="Wingdings"/>
              <a:buChar char=""/>
            </a:pPr>
            <a:r>
              <a:rPr lang="ru-RU" sz="2000" dirty="0">
                <a:latin typeface="Times New Roman"/>
                <a:ea typeface="Calibri"/>
              </a:rPr>
              <a:t>Слабо развиты основы логического и алгоритмического мышления</a:t>
            </a: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23871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548680"/>
            <a:ext cx="7920880" cy="4998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u="sng" dirty="0">
                <a:latin typeface="Times New Roman"/>
                <a:ea typeface="Calibri"/>
                <a:cs typeface="Times New Roman"/>
              </a:rPr>
              <a:t>«Западающие» </a:t>
            </a:r>
            <a:r>
              <a:rPr lang="ru-RU" b="1" u="sng" dirty="0" smtClean="0">
                <a:latin typeface="Times New Roman"/>
                <a:ea typeface="Calibri"/>
                <a:cs typeface="Times New Roman"/>
              </a:rPr>
              <a:t>темы по математике: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800"/>
              <a:buFont typeface="Arial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Умение изображать геометрические фигуры. Выполнять построение геометрических фигур с заданными измерениями (отрезок, квадрат, прямоугольник) с помощью линейки, угольника.</a:t>
            </a:r>
            <a:endParaRPr lang="ru-RU" sz="1400" dirty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800"/>
              <a:buFont typeface="Arial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Умение решать текстовые задачи. Читать, записывать и сравнивать величины (массу, время, длину, площадь, скорость), используя основные единицы измерения величин и соотношения между ними (килограмм – грамм; час – минута, минута – секунда; километр – метр, метр – дециметр, дециметр – сантиметр, метр – сантиметр, сантиметр – миллиметр);решать задачи в 3–4 действия</a:t>
            </a:r>
            <a:endParaRPr lang="ru-RU" sz="1400" dirty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800"/>
              <a:buFont typeface="Arial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Интерпретировать информацию, полученную при проведении несложных исследований (объяснять, сравнивать и обобщать данные, делать выводы и прогнозы).</a:t>
            </a:r>
            <a:endParaRPr lang="ru-RU" sz="1400" dirty="0"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Clr>
                <a:srgbClr val="000000"/>
              </a:buClr>
              <a:buSzPts val="800"/>
              <a:buFont typeface="Arial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Овладение основами логического и алгоритмического мышления. Решить задачи в 3-4 действия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9183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836712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/>
                <a:ea typeface="Calibri"/>
              </a:rPr>
              <a:t>Статистика по отметкам</a:t>
            </a:r>
            <a:endParaRPr lang="ru-RU" dirty="0">
              <a:effectLst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052837"/>
              </p:ext>
            </p:extLst>
          </p:nvPr>
        </p:nvGraphicFramePr>
        <p:xfrm>
          <a:off x="827584" y="1916831"/>
          <a:ext cx="7416824" cy="4375593"/>
        </p:xfrm>
        <a:graphic>
          <a:graphicData uri="http://schemas.openxmlformats.org/drawingml/2006/table">
            <a:tbl>
              <a:tblPr/>
              <a:tblGrid>
                <a:gridCol w="4349975"/>
                <a:gridCol w="3066849"/>
              </a:tblGrid>
              <a:tr h="596685">
                <a:tc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ОО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Отметки о наличии рисков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880"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"Рыбно-Слободская СОШ №2"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Низкие рез-ты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880"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"Рыбно-Слободская гимназия №1"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Низкие рез-ты</a:t>
                      </a:r>
                      <a:endParaRPr lang="ru-RU" sz="18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848">
                <a:tc>
                  <a:txBody>
                    <a:bodyPr/>
                    <a:lstStyle/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"Ново-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Арышская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СОШ"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Низкие рез-ты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092">
                <a:tc gridSpan="2">
                  <a:txBody>
                    <a:bodyPr/>
                    <a:lstStyle/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Столбец "Отметки о наличии рисков":</a:t>
                      </a:r>
                    </a:p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распределение отметок за ВПР противоречит </a:t>
                      </a:r>
                    </a:p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распределению отметок по журналу (более высокие отметки во ВПР получили </a:t>
                      </a:r>
                    </a:p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9525">
                        <a:lnSpc>
                          <a:spcPts val="995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обучающиеся с более низкими отметками по журналу).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9525" algn="ctr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9183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8136904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611560" y="476672"/>
            <a:ext cx="806489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Гистограмма соответствия отметок за выполненную работу и отметок по журналу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177403"/>
              </p:ext>
            </p:extLst>
          </p:nvPr>
        </p:nvGraphicFramePr>
        <p:xfrm>
          <a:off x="323528" y="5085184"/>
          <a:ext cx="8448129" cy="1476164"/>
        </p:xfrm>
        <a:graphic>
          <a:graphicData uri="http://schemas.openxmlformats.org/drawingml/2006/table">
            <a:tbl>
              <a:tblPr/>
              <a:tblGrid>
                <a:gridCol w="3234205"/>
                <a:gridCol w="1128321"/>
                <a:gridCol w="1128321"/>
                <a:gridCol w="2957282"/>
              </a:tblGrid>
              <a:tr h="194223">
                <a:tc>
                  <a:txBody>
                    <a:bodyPr/>
                    <a:lstStyle/>
                    <a:p>
                      <a:pPr marL="9525" algn="l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Понизили ( Отм.&lt; Отм.по журналу)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223">
                <a:tc>
                  <a:txBody>
                    <a:bodyPr/>
                    <a:lstStyle/>
                    <a:p>
                      <a:pPr marL="9525" algn="l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Подтвердили(Отм.=Отм.по журналу)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223">
                <a:tc>
                  <a:txBody>
                    <a:bodyPr/>
                    <a:lstStyle/>
                    <a:p>
                      <a:pPr marL="9525" algn="l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Повысили (Отм.&gt; Отм.по журналу)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2815">
                <a:tc>
                  <a:txBody>
                    <a:bodyPr/>
                    <a:lstStyle/>
                    <a:p>
                      <a:pPr marL="9525" algn="l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Всего*: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9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0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0680">
                <a:tc gridSpan="4">
                  <a:txBody>
                    <a:bodyPr/>
                    <a:lstStyle/>
                    <a:p>
                      <a:pPr marL="9525" algn="l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*В гистограмме приведены данные только по тем участникам, для которых введены  отметки </a:t>
                      </a:r>
                      <a:b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Отм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." -  отметка за выполненную работу</a:t>
                      </a:r>
                      <a:b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Отм.по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журналу" - отметка участника за предыдущую четверть/триместр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algn="l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algn="l">
                        <a:lnSpc>
                          <a:spcPts val="900"/>
                        </a:lnSpc>
                        <a:spcBef>
                          <a:spcPts val="145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3871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836712"/>
            <a:ext cx="7920880" cy="4971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" algn="ctr">
              <a:lnSpc>
                <a:spcPct val="115000"/>
              </a:lnSpc>
              <a:spcAft>
                <a:spcPts val="1000"/>
              </a:spcAft>
            </a:pPr>
            <a:r>
              <a:rPr lang="ru-RU" b="1" u="sng" dirty="0" smtClean="0">
                <a:latin typeface="Times New Roman"/>
                <a:ea typeface="Calibri"/>
                <a:cs typeface="Times New Roman"/>
              </a:rPr>
              <a:t>РЕКОМЕНДАЦИИ: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buFont typeface="Wingdings"/>
              <a:buChar char=""/>
            </a:pPr>
            <a:r>
              <a:rPr lang="ru-RU" sz="2400" dirty="0">
                <a:latin typeface="Times New Roman"/>
                <a:ea typeface="Calibri"/>
              </a:rPr>
              <a:t>Усилить работу , направленную на формирование умений анализировать текстовые задачи, используя схемы, таблицы</a:t>
            </a:r>
            <a:endParaRPr lang="ru-RU" sz="2400" dirty="0"/>
          </a:p>
          <a:p>
            <a:pPr marL="342900" lvl="0" indent="-342900">
              <a:buFont typeface="Wingdings"/>
              <a:buChar char=""/>
            </a:pPr>
            <a:r>
              <a:rPr lang="ru-RU" sz="2400" dirty="0">
                <a:latin typeface="Times New Roman"/>
                <a:ea typeface="Calibri"/>
              </a:rPr>
              <a:t>Взять на особый контроль формирование умений решать задачи, связанные  с  сравнением величин</a:t>
            </a:r>
            <a:endParaRPr lang="ru-RU" sz="2400" dirty="0"/>
          </a:p>
          <a:p>
            <a:pPr marL="342900" lvl="0" indent="-342900">
              <a:buFont typeface="Wingdings"/>
              <a:buChar char=""/>
            </a:pPr>
            <a:r>
              <a:rPr lang="ru-RU" sz="2400" dirty="0">
                <a:latin typeface="Times New Roman"/>
                <a:ea typeface="Calibri"/>
              </a:rPr>
              <a:t>Обратить особое внимание на формирование по решению задач с основами логического и алгоритмического мышления.</a:t>
            </a:r>
            <a:endParaRPr lang="ru-RU" sz="2400" dirty="0"/>
          </a:p>
          <a:p>
            <a:pPr marL="342900" lvl="0" indent="-342900">
              <a:buFont typeface="Wingdings"/>
              <a:buChar char=""/>
            </a:pPr>
            <a:r>
              <a:rPr lang="ru-RU" sz="2400" dirty="0">
                <a:latin typeface="Times New Roman"/>
                <a:ea typeface="Calibri"/>
              </a:rPr>
              <a:t>Включить в планирование внеурочной деятельности задачи на развитие логического и алгоритмического мышления, сравнение величин, задачи связанные с бытовыми жизненными ситуациями.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23871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332656"/>
            <a:ext cx="8928992" cy="5972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Анализ ВПР  по окружающему миру в 4 классах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Дата проведения   </a:t>
            </a:r>
            <a:r>
              <a:rPr lang="ru-RU" b="1" u="sng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26  апреля 2018 года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ВПР по Окружающему миру позволяет оценить достижение учащихся школы  планируемых результатов в соответствии с ПООП НОО и ФГОС.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Всего учащимся предстояло сделать 10 заданий, на выполнение которых отводится  45  минут.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Выполнили всего  </a:t>
            </a:r>
            <a:r>
              <a:rPr lang="ru-RU" b="1" u="sng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220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учеников. 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Максимальный балл,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который можно получить за всю работу  32 балла.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                                              Максимум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не набрал никто. 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Минимальный-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3 ученика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МБОУ «Рыбно-Слободская СОШ№2»: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3 балла (Хасанова Ш., 4В),</a:t>
            </a:r>
            <a:endParaRPr lang="ru-RU" sz="1600" dirty="0" smtClean="0">
              <a:ea typeface="Calibri"/>
              <a:cs typeface="Times New Roman"/>
            </a:endParaRPr>
          </a:p>
          <a:p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6 баллов (Хасанов А., 4В), </a:t>
            </a:r>
            <a:r>
              <a:rPr lang="ru-RU" sz="1600" b="1" dirty="0"/>
              <a:t>ЗУН:</a:t>
            </a:r>
            <a:endParaRPr lang="ru-RU" sz="1600" dirty="0"/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5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баллов (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Фахрутдинов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Расуль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, 4В).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На «5»-   56  чел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.                                     </a:t>
            </a:r>
            <a:endParaRPr lang="ru-RU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На «4»-   124 чел.</a:t>
            </a:r>
            <a:endParaRPr lang="ru-RU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На «3»-   37 чел.</a:t>
            </a:r>
            <a:endParaRPr lang="ru-RU" dirty="0"/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На «2»-     3 чел.                                      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3904170"/>
            <a:ext cx="5040559" cy="161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3871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551330"/>
              </p:ext>
            </p:extLst>
          </p:nvPr>
        </p:nvGraphicFramePr>
        <p:xfrm>
          <a:off x="323528" y="912813"/>
          <a:ext cx="8424936" cy="503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Документ" r:id="rId4" imgW="7387115" imgH="5032173" progId="Word.Document.12">
                  <p:embed/>
                </p:oleObj>
              </mc:Choice>
              <mc:Fallback>
                <p:oleObj name="Документ" r:id="rId4" imgW="7387115" imgH="50321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912813"/>
                        <a:ext cx="8424936" cy="5032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3871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1580" y="1484784"/>
            <a:ext cx="7776864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u="sng" dirty="0">
                <a:latin typeface="Times New Roman"/>
                <a:ea typeface="Times New Roman"/>
                <a:cs typeface="Times New Roman"/>
              </a:rPr>
              <a:t>«Западающие» темы</a:t>
            </a:r>
            <a:r>
              <a:rPr lang="ru-RU" sz="2400" b="1" u="sng" dirty="0" smtClean="0">
                <a:latin typeface="Times New Roman"/>
                <a:ea typeface="Times New Roman"/>
                <a:cs typeface="Times New Roman"/>
              </a:rPr>
              <a:t>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осознанно строить речевое высказывание в соответствии с задачами коммуникации. Вычленять содержащиеся в тексте основные события; сравнивать между собой объекты, описанные в тексте, выделяя 2-3 существенных признака;</a:t>
            </a:r>
            <a:endParaRPr lang="ru-RU" sz="2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проводить несложные наблюдения в окружающей среде и ставить опыты, используя простейшее лабораторное оборудование;</a:t>
            </a:r>
            <a:r>
              <a:rPr lang="ru-RU" sz="2400" i="1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создавать и преобразовывать модели и схемы для решения задач.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960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280920" cy="583264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проведения_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17.04.2018  и  19.04.2018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ВПР по русскому языку позволяет оценить 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уровень общеобразовательной подготовки в соответствии с требованиями ФГОС.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Всего учащимся предстояло сделать _</a:t>
            </a:r>
            <a:r>
              <a:rPr lang="ru-RU" sz="2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_заданий в 2-х частях, на выполнение которых отводится</a:t>
            </a:r>
            <a:r>
              <a:rPr lang="ru-RU" sz="20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по 45_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минут.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Количество участников  </a:t>
            </a:r>
            <a:r>
              <a:rPr lang="ru-RU" sz="1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219 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учеников</a:t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800" b="1" i="1" u="sng" dirty="0">
                <a:latin typeface="Times New Roman" pitchFamily="18" charset="0"/>
                <a:cs typeface="Times New Roman" pitchFamily="18" charset="0"/>
              </a:rPr>
              <a:t>Максимальный балл, который можно получить за всю работу: 38  баллов</a:t>
            </a:r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Максимум набрали  3 ученика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8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Сафиуллина Лиана, МБОУ «Рыбно-Слободская гимназия№1»</a:t>
            </a:r>
            <a:r>
              <a:rPr lang="ru-RU" sz="1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Мухаметшин</a:t>
            </a:r>
            <a:r>
              <a:rPr lang="ru-RU" sz="18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u="sng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Ильсаф,МБОУ</a:t>
            </a:r>
            <a:r>
              <a:rPr lang="ru-RU" sz="18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 Рыбно-Слободская СОШ№2»</a:t>
            </a:r>
            <a:r>
              <a:rPr lang="ru-RU" sz="1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Степанова В.П.,МБОУ «Больше-</a:t>
            </a:r>
            <a:r>
              <a:rPr lang="ru-RU" sz="1800" b="1" u="sng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Машляковская</a:t>
            </a:r>
            <a:r>
              <a:rPr lang="ru-RU" sz="18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r>
              <a:rPr lang="ru-RU" sz="1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Минимальный балл -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11 учеников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МБОУ «Рыбно-Слободская СОШ№2»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16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Балыклы-Чукаевская</a:t>
            </a:r>
            <a:r>
              <a:rPr lang="ru-RU" sz="1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12 баллов (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Набиуллин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Булат, 4А),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8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баллов (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Джушалишев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Булат)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13 баллов(Низамов Алмаз, 4Б)</a:t>
            </a:r>
            <a:r>
              <a:rPr lang="ru-RU" sz="1200" b="1" dirty="0"/>
              <a:t>,                        </a:t>
            </a:r>
            <a:r>
              <a:rPr lang="ru-RU" sz="1200" b="1" dirty="0" smtClean="0"/>
              <a:t>                                         </a:t>
            </a: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«Рыбно-Слободская гимназия№1»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8 баллов (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Ахмадиев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И., 4В),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8 баллов (Моисеев Илья,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4В)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баллов (Шакиров И, 4В),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8 баллов (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Багаутдинов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И., 4В),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7 баллов (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Минниятуллина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А., 4В),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2 балла (Хасанов А., 4В),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9 баллов (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Маняков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Р, 4В),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9 баллов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Зинатуллина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Э., 4В).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9938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152992"/>
            <a:ext cx="82809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РЕКОМЕНДАЦИИ: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Следует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продумать работу с различными источниками информации.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Особое внимание следует обратить на работу с информационными текстами. 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Формировать умения находить, обрабатывать и оценивать информацию.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Организовать работу по формированию умения извлекать информацию из разных источников. 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Включать в рабочие программы и программы внеурочной деятельности практические работы с проведением опытов и использование лабораторного оборудования.</a:t>
            </a:r>
            <a:endParaRPr lang="ru-RU" sz="16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21668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66328"/>
            <a:ext cx="8712968" cy="4543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152992"/>
            <a:ext cx="82809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РЕКОМЕНДАЦИИ: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Следует </a:t>
            </a: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продумать работу с различными источниками информации.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Особое внимание следует обратить на работу с информационными текстами. 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Формировать умения находить, обрабатывать и оценивать информацию.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Организовать работу по формированию умения извлекать информацию из разных источников. </a:t>
            </a:r>
            <a:endParaRPr lang="ru-RU" sz="1600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Включать в рабочие программы и программы внеурочной деятельности практические работы с проведением опытов и использование лабораторного оборудования.</a:t>
            </a:r>
            <a:endParaRPr lang="ru-RU" sz="16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255042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66328"/>
            <a:ext cx="8712968" cy="4543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57200" y="1268760"/>
            <a:ext cx="8229600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Задачи на 2017-2018 учебный год: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разработать  и запланировать систему мер, направленных на стабилизацию и улучшение результатов Всероссийских проверочных работ учащихся по математике, русскому языку, окружающему миру в  2018-2019 учебном году;</a:t>
            </a:r>
          </a:p>
          <a:p>
            <a:pPr marL="342900" indent="-342900" algn="just">
              <a:buFontTx/>
              <a:buChar char="-"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занятиях;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-поставить на контроль работу по повышению качества обучения в начальных классах МБОУ «Рыбно-Слободская СОШ №2», МБОУ «Рыбно-Слободская гимназия№1»,«МБОУ «Ново-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Арышская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СОШ», МБОУ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Балыклы-Чукаевская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СОШ».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248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63611"/>
              </p:ext>
            </p:extLst>
          </p:nvPr>
        </p:nvGraphicFramePr>
        <p:xfrm>
          <a:off x="3843569" y="-9522618"/>
          <a:ext cx="1456862" cy="6265435"/>
        </p:xfrm>
        <a:graphic>
          <a:graphicData uri="http://schemas.openxmlformats.org/drawingml/2006/table">
            <a:tbl>
              <a:tblPr/>
              <a:tblGrid>
                <a:gridCol w="385271"/>
                <a:gridCol w="29280"/>
                <a:gridCol w="29280"/>
                <a:gridCol w="416595"/>
                <a:gridCol w="60604"/>
                <a:gridCol w="40432"/>
                <a:gridCol w="40519"/>
                <a:gridCol w="40519"/>
                <a:gridCol w="111166"/>
                <a:gridCol w="111166"/>
                <a:gridCol w="192030"/>
              </a:tblGrid>
              <a:tr h="51345">
                <a:tc gridSpan="11">
                  <a:txBody>
                    <a:bodyPr/>
                    <a:lstStyle/>
                    <a:p>
                      <a:pPr marL="9525" algn="ctr">
                        <a:lnSpc>
                          <a:spcPts val="13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Статистика по отметкам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703">
                <a:tc rowSpan="2" gridSpan="4"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ОО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Кол-во уч.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Распределение групп баллов в %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Отметки о наличии рисков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9"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17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66">
                <a:tc gridSpan="10"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79">
                <a:tc rowSpan="16"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9525">
                        <a:lnSpc>
                          <a:spcPts val="13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Республика Татарстан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2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38860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1.8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24.5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50.1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23.6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5"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Рыбно-Слободский муниципальный район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2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219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3.7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26.5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47.9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21.9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4"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(sch160859) МБОУ "Юлсубинская ООШ"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(sch160860) МБОУ "Шумбутская СОШ"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28.6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28.6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42.9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2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(sch160882) МБОУ "Рыбно-Слободская СОШ №2"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57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10.5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24.6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40.4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24.6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2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(sch163862) МБОУ "Рыбно-Слободская гимназия №1"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49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22.4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44.9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30.6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(sch163864) МБОУ "Большекульгинская ООШ 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(sch163865) МБОУ "Корноуховская ООШ 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(sch163866) МБОУ "Масловская СОШ"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(sch163867) МБОУ "Урахчинская ООШ"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2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(sch163869) МБОУ "Балыклы-Чукаевская СОШ"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12.5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37.5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70C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Низкие рез-ты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8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(sch163871) МБОУ "Биектауская СОШ"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(sch163872) МБОУ "Большеелгинская СОШ"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2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(sch163873) МБОУ "Больше-Машляковская СОШ"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2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(sch163875) МБОУ "Верхне-Тимерлековская СОШ 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4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(sch163877) МБОУ "Кугарчинская СОШ"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28.6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57.1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14.3</a:t>
                      </a:r>
                      <a:endParaRPr lang="ru-RU" sz="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40" marR="1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718048"/>
              </p:ext>
            </p:extLst>
          </p:nvPr>
        </p:nvGraphicFramePr>
        <p:xfrm>
          <a:off x="323528" y="465633"/>
          <a:ext cx="8568952" cy="5420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Документ" r:id="rId4" imgW="7042718" imgH="4913184" progId="Word.Document.12">
                  <p:embed/>
                </p:oleObj>
              </mc:Choice>
              <mc:Fallback>
                <p:oleObj name="Документ" r:id="rId4" imgW="7042718" imgH="491318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465633"/>
                        <a:ext cx="8568952" cy="54208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3993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182578"/>
              </p:ext>
            </p:extLst>
          </p:nvPr>
        </p:nvGraphicFramePr>
        <p:xfrm>
          <a:off x="323528" y="692696"/>
          <a:ext cx="8136904" cy="147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Документ" r:id="rId4" imgW="7042718" imgH="1476191" progId="Word.Document.12">
                  <p:embed/>
                </p:oleObj>
              </mc:Choice>
              <mc:Fallback>
                <p:oleObj name="Документ" r:id="rId4" imgW="7042718" imgH="147619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3528" y="692696"/>
                        <a:ext cx="8136904" cy="1476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8561565"/>
              </p:ext>
            </p:extLst>
          </p:nvPr>
        </p:nvGraphicFramePr>
        <p:xfrm>
          <a:off x="848691" y="1844824"/>
          <a:ext cx="7776864" cy="2540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Документ" r:id="rId7" imgW="7254240" imgH="2058518" progId="Word.Document.12">
                  <p:embed/>
                </p:oleObj>
              </mc:Choice>
              <mc:Fallback>
                <p:oleObj name="Документ" r:id="rId7" imgW="7254240" imgH="205851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48691" y="1844824"/>
                        <a:ext cx="7776864" cy="25408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77072"/>
            <a:ext cx="8136904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2881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8178321"/>
              </p:ext>
            </p:extLst>
          </p:nvPr>
        </p:nvGraphicFramePr>
        <p:xfrm>
          <a:off x="728929" y="620688"/>
          <a:ext cx="7731503" cy="8454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Документ" r:id="rId4" imgW="7090840" imgH="499035" progId="Word.Document.12">
                  <p:embed/>
                </p:oleObj>
              </mc:Choice>
              <mc:Fallback>
                <p:oleObj name="Документ" r:id="rId4" imgW="7090840" imgH="49903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8929" y="620688"/>
                        <a:ext cx="7731503" cy="8454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1"/>
            <a:ext cx="7992888" cy="31683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2881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7848872" cy="309634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4839313"/>
              </p:ext>
            </p:extLst>
          </p:nvPr>
        </p:nvGraphicFramePr>
        <p:xfrm>
          <a:off x="323528" y="4293096"/>
          <a:ext cx="8496943" cy="174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Документ" r:id="rId5" imgW="7090840" imgH="1847582" progId="Word.Document.12">
                  <p:embed/>
                </p:oleObj>
              </mc:Choice>
              <mc:Fallback>
                <p:oleObj name="Документ" r:id="rId5" imgW="7090840" imgH="184758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3528" y="4293096"/>
                        <a:ext cx="8496943" cy="1747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2881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1340768"/>
            <a:ext cx="6480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ЗУН           РУССКИЙ ЯЗЫК: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Успеваемость-_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91,8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__%</a:t>
            </a:r>
          </a:p>
          <a:p>
            <a:pPr lvl="0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Качество-_</a:t>
            </a:r>
            <a:r>
              <a:rPr lang="ru-RU" sz="3200" u="sng" dirty="0">
                <a:latin typeface="Times New Roman" pitchFamily="18" charset="0"/>
                <a:cs typeface="Times New Roman" pitchFamily="18" charset="0"/>
              </a:rPr>
              <a:t>72,24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_%</a:t>
            </a:r>
          </a:p>
        </p:txBody>
      </p:sp>
    </p:spTree>
    <p:extLst>
      <p:ext uri="{BB962C8B-B14F-4D97-AF65-F5344CB8AC3E}">
        <p14:creationId xmlns:p14="http://schemas.microsoft.com/office/powerpoint/2010/main" val="472881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052736"/>
            <a:ext cx="8136904" cy="423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Рекомендации </a:t>
            </a:r>
            <a:endParaRPr lang="ru-RU" sz="16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1.</a:t>
            </a:r>
            <a:r>
              <a:rPr lang="ru-RU" sz="1600" dirty="0">
                <a:ea typeface="Calibri"/>
                <a:cs typeface="Times New Roman"/>
              </a:rPr>
              <a:t>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Р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ассмотреть и провести детальный анализ количественных и качественных результатов ВПР на заседании ШМО;</a:t>
            </a:r>
            <a:endParaRPr lang="ru-RU" sz="16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2.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У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чителям использовать результаты анализа для совершенствования методики преподавания русского языка;</a:t>
            </a:r>
            <a:endParaRPr lang="ru-RU" sz="16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3.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Р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уководителям школьных методических объединений провести совместные заседания по вопросу разработок заданий, направленных на отработку у обучающихся 4-х классов необходимых навыков при выполнении выше обозначенных заданий, а также других заданий, которые вызывают затруднения;</a:t>
            </a:r>
            <a:endParaRPr lang="ru-RU" sz="16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4. Классным руководителям  ознакомить результатами  ВПР по русскому языку, математике, окружающему миру родителей обучающихся,  с целью продолжения ликвидации пробелов знаний на летний период.</a:t>
            </a: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2881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712968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МКУ «ОТДЕЛ ОБРАЗОВАНИЯ ИСПОЛНИТЕЛЬНОГО КОМИТЕТА РЫБНО-СЛОБОДСКОГО МУНИЦИПАЛЬНОГО РАЙОНА РЕСПУБЛИКИ ТАТАРСТАН»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381328"/>
            <a:ext cx="14401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Р.Г.ИХСАНОВА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76671"/>
            <a:ext cx="8352928" cy="5436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Анализ ВПР по  математике   в 4 классах 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Дата проведения </a:t>
            </a:r>
            <a:r>
              <a:rPr lang="ru-RU" b="1" u="sng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24 апреля 2018 года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ВПР по математике  позволяет оценить достижение учащихся школы  планируемых результатов в соответствии с ПООП НОО и ФГОС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Всего учащимся предстояло сделать  14 заданий, на выполнение которых отводится</a:t>
            </a:r>
            <a:r>
              <a:rPr lang="ru-RU" b="1" u="sng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___45__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минут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 району  выполнили </a:t>
            </a:r>
            <a:r>
              <a:rPr lang="ru-RU" b="1" u="sng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220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учеников. </a:t>
            </a:r>
            <a:endParaRPr lang="ru-RU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Максимальный балл,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который можно получить за всю работу</a:t>
            </a:r>
            <a:r>
              <a:rPr lang="ru-RU" b="1" u="sng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-__18__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баллов.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Максимум набрали</a:t>
            </a:r>
            <a:r>
              <a:rPr lang="ru-RU" b="1" u="sng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__9_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учеников 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Сафин И.,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Фахрутдинов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Р.,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МБОУ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«Больше-</a:t>
            </a:r>
            <a:r>
              <a:rPr lang="ru-RU" b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Машляковская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СОШ»</a:t>
            </a:r>
            <a:endParaRPr lang="ru-RU" sz="16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Шакиров И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., МБОУ «</a:t>
            </a:r>
            <a:r>
              <a:rPr lang="ru-RU" b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Кутлу-Букашская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СОШ»</a:t>
            </a:r>
            <a:endParaRPr lang="ru-RU" sz="16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Габдрахманова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А.,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Альмухаметова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А.,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МБОУ «</a:t>
            </a:r>
            <a:r>
              <a:rPr lang="ru-RU" b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Кукеевская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ООШ»</a:t>
            </a:r>
            <a:endParaRPr lang="ru-RU" sz="16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Хуснутдинова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М.,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Альмиев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Альмир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МБОУ «</a:t>
            </a:r>
            <a:r>
              <a:rPr lang="ru-RU" b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Большекульгинская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ООШ»</a:t>
            </a:r>
            <a:endParaRPr lang="ru-RU" sz="16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Аминов Рушан,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Калимуллин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Дияр,МБОУ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«Рыбно-Слободская СОШ№2»</a:t>
            </a:r>
            <a:endParaRPr lang="ru-RU" sz="16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728816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1685</Words>
  <Application>Microsoft Office PowerPoint</Application>
  <PresentationFormat>Экран (4:3)</PresentationFormat>
  <Paragraphs>378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Тема Office</vt:lpstr>
      <vt:lpstr>Документ</vt:lpstr>
      <vt:lpstr>Результаты Всероссийских проверочных работ 2018 года  в 4-х классах </vt:lpstr>
      <vt:lpstr> Дата проведения_17.04.2018  и  19.04.2018_ ВПР по русскому языку позволяет оценить уровень общеобразовательной подготовки в соответствии с требованиями ФГОС.  Всего учащимся предстояло сделать _20_заданий в 2-х частях, на выполнение которых отводится  по 45_минут. Количество участников  219  учеников  Максимальный балл, который можно получить за всю работу: 38  баллов.  Максимум набрали  3 ученика Сафиуллина Лиана, МБОУ «Рыбно-Слободская гимназия№1» Мухаметшин Ильсаф,МБОУ» Рыбно-Слободская СОШ№2» Степанова В.П.,МБОУ «Больше-Машляковская СОШ»                       Минимальный балл - 11 учеников МБОУ «Рыбно-Слободская СОШ№2»                               МБОУ «Балыклы-Чукаевская СОШ» 12 баллов (Набиуллин Булат, 4А),                                             8 баллов (Джушалишев Булат) 13 баллов(Низамов Алмаз, 4Б),                                                                 МБОУ «Рыбно-Слободская гимназия№1» 8 баллов (Ахмадиев И., 4В),                                                         8 баллов (Моисеев Илья, 4В) 9 баллов (Шакиров И, 4В),  8 баллов (Багаутдинов И., 4В),  7 баллов (Минниятуллина А., 4В),  2 балла (Хасанов А., 4В),  9 баллов (Маняков Р, 4В), 9 баллов Зинатуллина Э., 4В).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Всероссийских проверочных работ 2018 года.</dc:title>
  <dc:creator>Ихсанова работа</dc:creator>
  <cp:lastModifiedBy>Ихсанова работа</cp:lastModifiedBy>
  <cp:revision>35</cp:revision>
  <dcterms:created xsi:type="dcterms:W3CDTF">2018-05-28T12:41:45Z</dcterms:created>
  <dcterms:modified xsi:type="dcterms:W3CDTF">2021-07-13T07:10:51Z</dcterms:modified>
</cp:coreProperties>
</file>